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4569" autoAdjust="0"/>
    <p:restoredTop sz="97611" autoAdjust="0"/>
  </p:normalViewPr>
  <p:slideViewPr>
    <p:cSldViewPr snapToGrid="0" snapToObjects="1">
      <p:cViewPr>
        <p:scale>
          <a:sx n="20" d="100"/>
          <a:sy n="20" d="100"/>
        </p:scale>
        <p:origin x="772" y="8"/>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USB30FD:Bio%20project:Pl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USB30FD:Bio%20project:Plan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USB30FD:Bio%20project:Plan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4400" dirty="0" smtClean="0"/>
              <a:t>Fig.</a:t>
            </a:r>
            <a:r>
              <a:rPr lang="en-US" sz="4400" baseline="0" dirty="0" smtClean="0"/>
              <a:t> 1: </a:t>
            </a:r>
            <a:r>
              <a:rPr lang="en-US" sz="4400" dirty="0" smtClean="0"/>
              <a:t>Average </a:t>
            </a:r>
            <a:r>
              <a:rPr lang="en-US" sz="4400" dirty="0"/>
              <a:t>Height of </a:t>
            </a:r>
            <a:r>
              <a:rPr lang="en-US" sz="4400" b="1" i="1" u="none" strike="noStrike" baseline="0" dirty="0">
                <a:effectLst/>
              </a:rPr>
              <a:t>Brassica </a:t>
            </a:r>
            <a:r>
              <a:rPr lang="en-US" sz="4400" b="1" i="1" u="none" strike="noStrike" baseline="0" dirty="0" err="1" smtClean="0">
                <a:effectLst/>
              </a:rPr>
              <a:t>rapa</a:t>
            </a:r>
            <a:r>
              <a:rPr lang="en-US" sz="4400" b="1" i="0" u="none" strike="noStrike" baseline="0" dirty="0" smtClean="0">
                <a:effectLst/>
              </a:rPr>
              <a:t> </a:t>
            </a:r>
            <a:endParaRPr lang="en-US" sz="4400" dirty="0"/>
          </a:p>
        </c:rich>
      </c:tx>
      <c:layout/>
      <c:overlay val="0"/>
      <c:spPr>
        <a:noFill/>
        <a:ln>
          <a:noFill/>
        </a:ln>
        <a:effectLst/>
      </c:spPr>
    </c:title>
    <c:autoTitleDeleted val="0"/>
    <c:plotArea>
      <c:layout/>
      <c:scatterChart>
        <c:scatterStyle val="lineMarker"/>
        <c:varyColors val="0"/>
        <c:ser>
          <c:idx val="0"/>
          <c:order val="0"/>
          <c:tx>
            <c:v>Control</c:v>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Sheet1!$A$56:$A$66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Sheet1!$B$56:$B$66</c:f>
              <c:numCache>
                <c:formatCode>General</c:formatCode>
                <c:ptCount val="11"/>
                <c:pt idx="0">
                  <c:v>0</c:v>
                </c:pt>
                <c:pt idx="1">
                  <c:v>2.0369230769230771</c:v>
                </c:pt>
                <c:pt idx="2">
                  <c:v>3.5487804878048772</c:v>
                </c:pt>
                <c:pt idx="3">
                  <c:v>5.1487804878048777</c:v>
                </c:pt>
                <c:pt idx="4">
                  <c:v>5.0048780487804834</c:v>
                </c:pt>
                <c:pt idx="5">
                  <c:v>5.8951219512195072</c:v>
                </c:pt>
                <c:pt idx="6">
                  <c:v>6.4512195121951201</c:v>
                </c:pt>
                <c:pt idx="7">
                  <c:v>6.5926829268292666</c:v>
                </c:pt>
                <c:pt idx="8">
                  <c:v>6.7365853658536601</c:v>
                </c:pt>
                <c:pt idx="9">
                  <c:v>7.1317073170731708</c:v>
                </c:pt>
                <c:pt idx="10">
                  <c:v>7.4731707317073157</c:v>
                </c:pt>
              </c:numCache>
            </c:numRef>
          </c:yVal>
          <c:smooth val="0"/>
        </c:ser>
        <c:ser>
          <c:idx val="1"/>
          <c:order val="1"/>
          <c:tx>
            <c:v>Cell 1</c:v>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Sheet1!$D$56:$D$66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Sheet1!$E$56:$E$66</c:f>
              <c:numCache>
                <c:formatCode>General</c:formatCode>
                <c:ptCount val="11"/>
                <c:pt idx="0">
                  <c:v>0</c:v>
                </c:pt>
                <c:pt idx="1">
                  <c:v>1.38</c:v>
                </c:pt>
                <c:pt idx="2">
                  <c:v>2.2333333333333338</c:v>
                </c:pt>
                <c:pt idx="3">
                  <c:v>2.9615384615384621</c:v>
                </c:pt>
                <c:pt idx="4">
                  <c:v>3.7133333333333329</c:v>
                </c:pt>
                <c:pt idx="5">
                  <c:v>4.84</c:v>
                </c:pt>
                <c:pt idx="6">
                  <c:v>5.7333333333333378</c:v>
                </c:pt>
                <c:pt idx="7">
                  <c:v>6.08</c:v>
                </c:pt>
                <c:pt idx="8">
                  <c:v>6.46</c:v>
                </c:pt>
                <c:pt idx="9">
                  <c:v>6.9000000000000012</c:v>
                </c:pt>
                <c:pt idx="10">
                  <c:v>7.2733333333333299</c:v>
                </c:pt>
              </c:numCache>
            </c:numRef>
          </c:yVal>
          <c:smooth val="0"/>
        </c:ser>
        <c:ser>
          <c:idx val="2"/>
          <c:order val="2"/>
          <c:tx>
            <c:v>Cell 2</c:v>
          </c:tx>
          <c:spPr>
            <a:ln w="9525" cap="rnd">
              <a:solidFill>
                <a:srgbClr val="7030A0"/>
              </a:solidFill>
              <a:round/>
            </a:ln>
            <a:effectLst>
              <a:outerShdw blurRad="57150" dist="19050" dir="5400000" algn="ctr" rotWithShape="0">
                <a:srgbClr val="000000">
                  <a:alpha val="63000"/>
                </a:srgbClr>
              </a:outerShdw>
            </a:effectLst>
          </c:spPr>
          <c:marker>
            <c:symbol val="circle"/>
            <c:size val="6"/>
            <c:spPr>
              <a:solidFill>
                <a:srgbClr val="7030A0"/>
              </a:solidFill>
              <a:ln w="9525" cap="rnd">
                <a:solidFill>
                  <a:srgbClr val="7030A0"/>
                </a:solidFill>
                <a:round/>
              </a:ln>
              <a:effectLst>
                <a:outerShdw blurRad="57150" dist="19050" dir="5400000" algn="ctr" rotWithShape="0">
                  <a:srgbClr val="000000">
                    <a:alpha val="63000"/>
                  </a:srgbClr>
                </a:outerShdw>
              </a:effectLst>
            </c:spPr>
          </c:marker>
          <c:xVal>
            <c:numRef>
              <c:f>Sheet1!$G$56:$G$66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Sheet1!$H$56:$H$66</c:f>
              <c:numCache>
                <c:formatCode>General</c:formatCode>
                <c:ptCount val="11"/>
                <c:pt idx="0">
                  <c:v>0</c:v>
                </c:pt>
                <c:pt idx="1">
                  <c:v>1.6633333333333331</c:v>
                </c:pt>
                <c:pt idx="2">
                  <c:v>2.1083333333333329</c:v>
                </c:pt>
                <c:pt idx="3">
                  <c:v>3.1166666666666671</c:v>
                </c:pt>
                <c:pt idx="4">
                  <c:v>4.0714285714285721</c:v>
                </c:pt>
                <c:pt idx="5">
                  <c:v>5.3928571428571406</c:v>
                </c:pt>
                <c:pt idx="6">
                  <c:v>6.0333333333333377</c:v>
                </c:pt>
                <c:pt idx="7">
                  <c:v>6.4066666666666681</c:v>
                </c:pt>
                <c:pt idx="8">
                  <c:v>6.6533333333333324</c:v>
                </c:pt>
                <c:pt idx="9">
                  <c:v>7.1999999999999966</c:v>
                </c:pt>
                <c:pt idx="10">
                  <c:v>7.0437500000000002</c:v>
                </c:pt>
              </c:numCache>
            </c:numRef>
          </c:yVal>
          <c:smooth val="0"/>
        </c:ser>
        <c:ser>
          <c:idx val="3"/>
          <c:order val="3"/>
          <c:tx>
            <c:v>Cell 3</c:v>
          </c:tx>
          <c:spPr>
            <a:ln w="95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xVal>
            <c:numRef>
              <c:f>Sheet1!$J$56:$J$66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Sheet1!$K$56:$K$66</c:f>
              <c:numCache>
                <c:formatCode>General</c:formatCode>
                <c:ptCount val="11"/>
                <c:pt idx="0">
                  <c:v>0</c:v>
                </c:pt>
                <c:pt idx="1">
                  <c:v>1.9</c:v>
                </c:pt>
                <c:pt idx="2">
                  <c:v>3.7</c:v>
                </c:pt>
                <c:pt idx="3">
                  <c:v>2.0499999999999998</c:v>
                </c:pt>
                <c:pt idx="4">
                  <c:v>2.0333333333333341</c:v>
                </c:pt>
                <c:pt idx="5">
                  <c:v>2.6333333333333329</c:v>
                </c:pt>
                <c:pt idx="6">
                  <c:v>3.5</c:v>
                </c:pt>
                <c:pt idx="7">
                  <c:v>3.7333333333333338</c:v>
                </c:pt>
                <c:pt idx="8">
                  <c:v>4.1333333333333329</c:v>
                </c:pt>
                <c:pt idx="9">
                  <c:v>4.5666666666666664</c:v>
                </c:pt>
                <c:pt idx="10">
                  <c:v>4.633333333333332</c:v>
                </c:pt>
              </c:numCache>
            </c:numRef>
          </c:yVal>
          <c:smooth val="0"/>
        </c:ser>
        <c:ser>
          <c:idx val="4"/>
          <c:order val="4"/>
          <c:tx>
            <c:v>Cell 4</c:v>
          </c:tx>
          <c:spPr>
            <a:ln w="95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xVal>
            <c:numRef>
              <c:f>Sheet1!$M$56:$M$66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Sheet1!$N$56:$N$66</c:f>
              <c:numCache>
                <c:formatCode>General</c:formatCode>
                <c:ptCount val="11"/>
                <c:pt idx="0">
                  <c:v>0</c:v>
                </c:pt>
                <c:pt idx="1">
                  <c:v>1.5</c:v>
                </c:pt>
                <c:pt idx="2">
                  <c:v>2.8</c:v>
                </c:pt>
                <c:pt idx="3">
                  <c:v>3.9</c:v>
                </c:pt>
                <c:pt idx="4">
                  <c:v>5.3</c:v>
                </c:pt>
                <c:pt idx="5">
                  <c:v>6.8</c:v>
                </c:pt>
                <c:pt idx="6">
                  <c:v>7.4</c:v>
                </c:pt>
                <c:pt idx="7">
                  <c:v>3.3333333333333339</c:v>
                </c:pt>
                <c:pt idx="8">
                  <c:v>2.75</c:v>
                </c:pt>
                <c:pt idx="9">
                  <c:v>2.933333333333334</c:v>
                </c:pt>
                <c:pt idx="10">
                  <c:v>2.9230769230769229</c:v>
                </c:pt>
              </c:numCache>
            </c:numRef>
          </c:yVal>
          <c:smooth val="0"/>
        </c:ser>
        <c:dLbls>
          <c:showLegendKey val="0"/>
          <c:showVal val="0"/>
          <c:showCatName val="0"/>
          <c:showSerName val="0"/>
          <c:showPercent val="0"/>
          <c:showBubbleSize val="0"/>
        </c:dLbls>
        <c:axId val="279720336"/>
        <c:axId val="279720728"/>
      </c:scatterChart>
      <c:valAx>
        <c:axId val="2797203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2800"/>
                  <a:t>Time (days)</a:t>
                </a:r>
              </a:p>
            </c:rich>
          </c:tx>
          <c:layout>
            <c:manualLayout>
              <c:xMode val="edge"/>
              <c:yMode val="edge"/>
              <c:x val="0.45184571815693902"/>
              <c:y val="0.86927180194276299"/>
            </c:manualLayout>
          </c:layout>
          <c:overlay val="0"/>
          <c:spPr>
            <a:noFill/>
            <a:ln>
              <a:noFill/>
            </a:ln>
            <a:effectLst/>
          </c:sp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279720728"/>
        <c:crosses val="autoZero"/>
        <c:crossBetween val="midCat"/>
        <c:majorUnit val="1"/>
      </c:valAx>
      <c:valAx>
        <c:axId val="279720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Height (cm)</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79720336"/>
        <c:crosses val="autoZero"/>
        <c:crossBetween val="midCat"/>
        <c:majorUnit val="1"/>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400" b="1" i="0" u="none" strike="noStrike" kern="1200" baseline="0">
                <a:solidFill>
                  <a:schemeClr val="tx1">
                    <a:lumMod val="65000"/>
                    <a:lumOff val="35000"/>
                  </a:schemeClr>
                </a:solidFill>
                <a:latin typeface="+mn-lt"/>
                <a:ea typeface="+mn-ea"/>
                <a:cs typeface="+mn-cs"/>
              </a:defRPr>
            </a:pPr>
            <a:r>
              <a:rPr lang="en-US" sz="4400" dirty="0" smtClean="0"/>
              <a:t>Fig.</a:t>
            </a:r>
            <a:r>
              <a:rPr lang="en-US" sz="4400" baseline="0" dirty="0" smtClean="0"/>
              <a:t> 2: </a:t>
            </a:r>
            <a:r>
              <a:rPr lang="en-US" sz="4400" dirty="0" smtClean="0"/>
              <a:t>Number </a:t>
            </a:r>
            <a:r>
              <a:rPr lang="en-US" sz="4400" dirty="0"/>
              <a:t>of </a:t>
            </a:r>
            <a:r>
              <a:rPr lang="en-US" sz="4400" b="1" i="1" u="none" strike="noStrike" baseline="0" dirty="0">
                <a:effectLst/>
              </a:rPr>
              <a:t>Brassica </a:t>
            </a:r>
            <a:r>
              <a:rPr lang="en-US" sz="4400" b="1" i="1" u="none" strike="noStrike" baseline="0" dirty="0" err="1">
                <a:effectLst/>
              </a:rPr>
              <a:t>rapa</a:t>
            </a:r>
            <a:r>
              <a:rPr lang="en-US" sz="4400" b="1" i="0" u="none" strike="noStrike" baseline="0" dirty="0">
                <a:effectLst/>
              </a:rPr>
              <a:t> </a:t>
            </a:r>
            <a:endParaRPr lang="en-US" sz="4400" dirty="0"/>
          </a:p>
        </c:rich>
      </c:tx>
      <c:layout/>
      <c:overlay val="0"/>
      <c:spPr>
        <a:noFill/>
        <a:ln>
          <a:noFill/>
        </a:ln>
        <a:effectLst/>
      </c:spPr>
    </c:title>
    <c:autoTitleDeleted val="0"/>
    <c:plotArea>
      <c:layout/>
      <c:scatterChart>
        <c:scatterStyle val="lineMarker"/>
        <c:varyColors val="0"/>
        <c:ser>
          <c:idx val="0"/>
          <c:order val="0"/>
          <c:tx>
            <c:v>Control</c:v>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c:spPr>
          </c:marker>
          <c:xVal>
            <c:numRef>
              <c:f>Sheet1!$A$56:$A$66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Sheet1!$C$56:$C$66</c:f>
              <c:numCache>
                <c:formatCode>General</c:formatCode>
                <c:ptCount val="11"/>
                <c:pt idx="0">
                  <c:v>0</c:v>
                </c:pt>
                <c:pt idx="1">
                  <c:v>39</c:v>
                </c:pt>
                <c:pt idx="2">
                  <c:v>41</c:v>
                </c:pt>
                <c:pt idx="3">
                  <c:v>41</c:v>
                </c:pt>
                <c:pt idx="4">
                  <c:v>41</c:v>
                </c:pt>
                <c:pt idx="5">
                  <c:v>41</c:v>
                </c:pt>
                <c:pt idx="6">
                  <c:v>41</c:v>
                </c:pt>
                <c:pt idx="7">
                  <c:v>41</c:v>
                </c:pt>
                <c:pt idx="8">
                  <c:v>41</c:v>
                </c:pt>
                <c:pt idx="9">
                  <c:v>41</c:v>
                </c:pt>
                <c:pt idx="10">
                  <c:v>41</c:v>
                </c:pt>
              </c:numCache>
            </c:numRef>
          </c:yVal>
          <c:smooth val="0"/>
        </c:ser>
        <c:ser>
          <c:idx val="1"/>
          <c:order val="1"/>
          <c:tx>
            <c:v>Cell 1</c:v>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Sheet1!$D$56:$D$66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Sheet1!$F$56:$F$66</c:f>
              <c:numCache>
                <c:formatCode>General</c:formatCode>
                <c:ptCount val="11"/>
                <c:pt idx="0">
                  <c:v>0</c:v>
                </c:pt>
                <c:pt idx="1">
                  <c:v>5</c:v>
                </c:pt>
                <c:pt idx="2">
                  <c:v>12</c:v>
                </c:pt>
                <c:pt idx="3">
                  <c:v>13</c:v>
                </c:pt>
                <c:pt idx="4">
                  <c:v>15</c:v>
                </c:pt>
                <c:pt idx="5">
                  <c:v>15</c:v>
                </c:pt>
                <c:pt idx="6">
                  <c:v>15</c:v>
                </c:pt>
                <c:pt idx="7">
                  <c:v>15</c:v>
                </c:pt>
                <c:pt idx="8">
                  <c:v>15</c:v>
                </c:pt>
                <c:pt idx="9">
                  <c:v>15</c:v>
                </c:pt>
                <c:pt idx="10">
                  <c:v>15</c:v>
                </c:pt>
              </c:numCache>
            </c:numRef>
          </c:yVal>
          <c:smooth val="0"/>
        </c:ser>
        <c:ser>
          <c:idx val="2"/>
          <c:order val="2"/>
          <c:tx>
            <c:v>Cell 2</c:v>
          </c:tx>
          <c:spPr>
            <a:ln w="9525" cap="rnd">
              <a:solidFill>
                <a:srgbClr val="7030A0"/>
              </a:solidFill>
              <a:round/>
            </a:ln>
            <a:effectLst>
              <a:outerShdw blurRad="57150" dist="19050" dir="5400000" algn="ctr" rotWithShape="0">
                <a:srgbClr val="000000">
                  <a:alpha val="63000"/>
                </a:srgbClr>
              </a:outerShdw>
            </a:effectLst>
          </c:spPr>
          <c:marker>
            <c:symbol val="circle"/>
            <c:size val="6"/>
            <c:spPr>
              <a:solidFill>
                <a:srgbClr val="7030A0"/>
              </a:solidFill>
              <a:ln w="9525" cap="rnd">
                <a:solidFill>
                  <a:srgbClr val="7030A0"/>
                </a:solidFill>
                <a:round/>
              </a:ln>
              <a:effectLst>
                <a:outerShdw blurRad="57150" dist="19050" dir="5400000" algn="ctr" rotWithShape="0">
                  <a:srgbClr val="000000">
                    <a:alpha val="63000"/>
                  </a:srgbClr>
                </a:outerShdw>
              </a:effectLst>
            </c:spPr>
          </c:marker>
          <c:xVal>
            <c:numRef>
              <c:f>Sheet1!$G$56:$G$66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Sheet1!$I$56:$I$66</c:f>
              <c:numCache>
                <c:formatCode>General</c:formatCode>
                <c:ptCount val="11"/>
                <c:pt idx="0">
                  <c:v>0</c:v>
                </c:pt>
                <c:pt idx="1">
                  <c:v>3</c:v>
                </c:pt>
                <c:pt idx="2">
                  <c:v>12</c:v>
                </c:pt>
                <c:pt idx="3">
                  <c:v>12</c:v>
                </c:pt>
                <c:pt idx="4">
                  <c:v>14</c:v>
                </c:pt>
                <c:pt idx="5">
                  <c:v>14</c:v>
                </c:pt>
                <c:pt idx="6">
                  <c:v>15</c:v>
                </c:pt>
                <c:pt idx="7">
                  <c:v>15</c:v>
                </c:pt>
                <c:pt idx="8">
                  <c:v>15</c:v>
                </c:pt>
                <c:pt idx="9">
                  <c:v>15</c:v>
                </c:pt>
                <c:pt idx="10">
                  <c:v>16</c:v>
                </c:pt>
              </c:numCache>
            </c:numRef>
          </c:yVal>
          <c:smooth val="0"/>
        </c:ser>
        <c:ser>
          <c:idx val="3"/>
          <c:order val="3"/>
          <c:tx>
            <c:v>Cell 3</c:v>
          </c:tx>
          <c:spPr>
            <a:ln w="9525" cap="rnd">
              <a:solidFill>
                <a:schemeClr val="accent4"/>
              </a:solidFill>
              <a:round/>
            </a:ln>
            <a:effectLst>
              <a:outerShdw blurRad="57150" dist="19050" dir="5400000" algn="ctr" rotWithShape="0">
                <a:srgbClr val="000000">
                  <a:alpha val="63000"/>
                </a:srgbClr>
              </a:outerShdw>
            </a:effectLst>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cap="rnd">
                <a:solidFill>
                  <a:schemeClr val="accent4"/>
                </a:solidFill>
                <a:round/>
              </a:ln>
              <a:effectLst>
                <a:outerShdw blurRad="57150" dist="19050" dir="5400000" algn="ctr" rotWithShape="0">
                  <a:srgbClr val="000000">
                    <a:alpha val="63000"/>
                  </a:srgbClr>
                </a:outerShdw>
              </a:effectLst>
            </c:spPr>
          </c:marker>
          <c:xVal>
            <c:numRef>
              <c:f>Sheet1!$J$56:$J$66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Sheet1!$L$56:$L$66</c:f>
              <c:numCache>
                <c:formatCode>General</c:formatCode>
                <c:ptCount val="11"/>
                <c:pt idx="0">
                  <c:v>0</c:v>
                </c:pt>
                <c:pt idx="1">
                  <c:v>1</c:v>
                </c:pt>
                <c:pt idx="2">
                  <c:v>1</c:v>
                </c:pt>
                <c:pt idx="3">
                  <c:v>2</c:v>
                </c:pt>
                <c:pt idx="4">
                  <c:v>3</c:v>
                </c:pt>
                <c:pt idx="5">
                  <c:v>3</c:v>
                </c:pt>
                <c:pt idx="6">
                  <c:v>3</c:v>
                </c:pt>
                <c:pt idx="7">
                  <c:v>3</c:v>
                </c:pt>
                <c:pt idx="8">
                  <c:v>3</c:v>
                </c:pt>
                <c:pt idx="9">
                  <c:v>3</c:v>
                </c:pt>
                <c:pt idx="10">
                  <c:v>3</c:v>
                </c:pt>
              </c:numCache>
            </c:numRef>
          </c:yVal>
          <c:smooth val="0"/>
        </c:ser>
        <c:ser>
          <c:idx val="4"/>
          <c:order val="4"/>
          <c:tx>
            <c:v>Cell 4</c:v>
          </c:tx>
          <c:spPr>
            <a:ln w="9525" cap="rnd">
              <a:solidFill>
                <a:schemeClr val="accent5"/>
              </a:solidFill>
              <a:round/>
            </a:ln>
            <a:effectLst>
              <a:outerShdw blurRad="57150" dist="19050" dir="5400000" algn="ctr" rotWithShape="0">
                <a:srgbClr val="000000">
                  <a:alpha val="63000"/>
                </a:srgbClr>
              </a:outerShdw>
            </a:effectLst>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cap="rnd">
                <a:solidFill>
                  <a:schemeClr val="accent5"/>
                </a:solidFill>
                <a:round/>
              </a:ln>
              <a:effectLst>
                <a:outerShdw blurRad="57150" dist="19050" dir="5400000" algn="ctr" rotWithShape="0">
                  <a:srgbClr val="000000">
                    <a:alpha val="63000"/>
                  </a:srgbClr>
                </a:outerShdw>
              </a:effectLst>
            </c:spPr>
          </c:marker>
          <c:xVal>
            <c:numRef>
              <c:f>Sheet1!$M$56:$M$66</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Sheet1!$O$56:$O$66</c:f>
              <c:numCache>
                <c:formatCode>General</c:formatCode>
                <c:ptCount val="11"/>
                <c:pt idx="0">
                  <c:v>0</c:v>
                </c:pt>
                <c:pt idx="1">
                  <c:v>1</c:v>
                </c:pt>
                <c:pt idx="2">
                  <c:v>1</c:v>
                </c:pt>
                <c:pt idx="3">
                  <c:v>1</c:v>
                </c:pt>
                <c:pt idx="4">
                  <c:v>1</c:v>
                </c:pt>
                <c:pt idx="5">
                  <c:v>1</c:v>
                </c:pt>
                <c:pt idx="6">
                  <c:v>1</c:v>
                </c:pt>
                <c:pt idx="7">
                  <c:v>3</c:v>
                </c:pt>
                <c:pt idx="8">
                  <c:v>6</c:v>
                </c:pt>
                <c:pt idx="9">
                  <c:v>9</c:v>
                </c:pt>
                <c:pt idx="10">
                  <c:v>13</c:v>
                </c:pt>
              </c:numCache>
            </c:numRef>
          </c:yVal>
          <c:smooth val="0"/>
        </c:ser>
        <c:dLbls>
          <c:showLegendKey val="0"/>
          <c:showVal val="0"/>
          <c:showCatName val="0"/>
          <c:showSerName val="0"/>
          <c:showPercent val="0"/>
          <c:showBubbleSize val="0"/>
        </c:dLbls>
        <c:axId val="279721512"/>
        <c:axId val="279721904"/>
      </c:scatterChart>
      <c:valAx>
        <c:axId val="2797215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Time (days)</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79721904"/>
        <c:crosses val="autoZero"/>
        <c:crossBetween val="midCat"/>
        <c:majorUnit val="1"/>
      </c:valAx>
      <c:valAx>
        <c:axId val="279721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Number of Plants</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7972151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400" b="1" i="0" u="none" strike="noStrike" kern="1200" baseline="0">
                <a:solidFill>
                  <a:schemeClr val="tx1">
                    <a:lumMod val="65000"/>
                    <a:lumOff val="35000"/>
                  </a:schemeClr>
                </a:solidFill>
                <a:latin typeface="+mn-lt"/>
                <a:ea typeface="+mn-ea"/>
                <a:cs typeface="+mn-cs"/>
              </a:defRPr>
            </a:pPr>
            <a:r>
              <a:rPr lang="en-US" sz="4400" dirty="0" smtClean="0"/>
              <a:t>Fig.3: Wet </a:t>
            </a:r>
            <a:r>
              <a:rPr lang="en-US" sz="4400" dirty="0"/>
              <a:t>Mass of </a:t>
            </a:r>
            <a:r>
              <a:rPr lang="en-US" sz="4400" i="1" dirty="0"/>
              <a:t>Brassica </a:t>
            </a:r>
            <a:r>
              <a:rPr lang="en-US" sz="4400" i="1" dirty="0" err="1" smtClean="0"/>
              <a:t>rapa</a:t>
            </a:r>
            <a:endParaRPr lang="en-US" sz="4400" i="1" dirty="0"/>
          </a:p>
        </c:rich>
      </c:tx>
      <c:layout/>
      <c:overlay val="0"/>
      <c:spPr>
        <a:noFill/>
        <a:ln>
          <a:noFill/>
        </a:ln>
        <a:effectLst/>
      </c:spPr>
    </c:title>
    <c:autoTitleDeleted val="0"/>
    <c:plotArea>
      <c:layout/>
      <c:barChart>
        <c:barDir val="col"/>
        <c:grouping val="clustered"/>
        <c:varyColors val="0"/>
        <c:ser>
          <c:idx val="0"/>
          <c:order val="0"/>
          <c:tx>
            <c:strRef>
              <c:f>Sheet1!$AD$54</c:f>
              <c:strCache>
                <c:ptCount val="1"/>
                <c:pt idx="0">
                  <c:v>Wet Mass (g)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Sheet1!$AC$55:$AC$59</c:f>
              <c:strCache>
                <c:ptCount val="5"/>
                <c:pt idx="0">
                  <c:v>Control</c:v>
                </c:pt>
                <c:pt idx="1">
                  <c:v>Cell 1</c:v>
                </c:pt>
                <c:pt idx="2">
                  <c:v>Cell 2</c:v>
                </c:pt>
                <c:pt idx="3">
                  <c:v>Cell 3</c:v>
                </c:pt>
                <c:pt idx="4">
                  <c:v>Cell 4</c:v>
                </c:pt>
              </c:strCache>
            </c:strRef>
          </c:cat>
          <c:val>
            <c:numRef>
              <c:f>Sheet1!$AD$55:$AD$59</c:f>
              <c:numCache>
                <c:formatCode>General</c:formatCode>
                <c:ptCount val="5"/>
                <c:pt idx="0">
                  <c:v>7.2</c:v>
                </c:pt>
                <c:pt idx="1">
                  <c:v>0.6</c:v>
                </c:pt>
                <c:pt idx="2">
                  <c:v>0.3</c:v>
                </c:pt>
                <c:pt idx="3">
                  <c:v>2</c:v>
                </c:pt>
                <c:pt idx="4">
                  <c:v>2.1</c:v>
                </c:pt>
              </c:numCache>
            </c:numRef>
          </c:val>
        </c:ser>
        <c:dLbls>
          <c:showLegendKey val="0"/>
          <c:showVal val="0"/>
          <c:showCatName val="0"/>
          <c:showSerName val="0"/>
          <c:showPercent val="0"/>
          <c:showBubbleSize val="0"/>
        </c:dLbls>
        <c:gapWidth val="100"/>
        <c:overlap val="-24"/>
        <c:axId val="279718768"/>
        <c:axId val="279719160"/>
      </c:barChart>
      <c:catAx>
        <c:axId val="2797187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crossAx val="279719160"/>
        <c:crosses val="autoZero"/>
        <c:auto val="1"/>
        <c:lblAlgn val="ctr"/>
        <c:lblOffset val="100"/>
        <c:noMultiLvlLbl val="0"/>
      </c:catAx>
      <c:valAx>
        <c:axId val="279719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sz="2800"/>
                  <a:t>Wet Mass (g)</a:t>
                </a:r>
              </a:p>
              <a:p>
                <a:pPr>
                  <a:defRPr sz="2800" b="0" i="0" u="none" strike="noStrike" kern="1200" baseline="0">
                    <a:solidFill>
                      <a:schemeClr val="tx1">
                        <a:lumMod val="65000"/>
                        <a:lumOff val="35000"/>
                      </a:schemeClr>
                    </a:solidFill>
                    <a:latin typeface="+mn-lt"/>
                    <a:ea typeface="+mn-ea"/>
                    <a:cs typeface="+mn-cs"/>
                  </a:defRPr>
                </a:pPr>
                <a:endParaRPr lang="en-US" sz="2800"/>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79718768"/>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77513C-F9FD-6444-A324-8738627F6526}" type="datetimeFigureOut">
              <a:rPr lang="en-US" smtClean="0"/>
              <a:t>4/26/2015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356747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77513C-F9FD-6444-A324-8738627F6526}" type="datetimeFigureOut">
              <a:rPr lang="en-US" smtClean="0"/>
              <a:t>4/26/2015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3833604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1"/>
            <a:ext cx="47404019"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6324601"/>
            <a:ext cx="141480543"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77513C-F9FD-6444-A324-8738627F6526}" type="datetimeFigureOut">
              <a:rPr lang="en-US" smtClean="0"/>
              <a:t>4/26/2015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2052872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77513C-F9FD-6444-A324-8738627F6526}" type="datetimeFigureOut">
              <a:rPr lang="en-US" smtClean="0"/>
              <a:t>4/26/2015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3957392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1" y="13952226"/>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77513C-F9FD-6444-A324-8738627F6526}" type="datetimeFigureOut">
              <a:rPr lang="en-US" smtClean="0"/>
              <a:t>4/26/2015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2783197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3" y="36865561"/>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3" y="36865561"/>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77513C-F9FD-6444-A324-8738627F6526}" type="datetimeFigureOut">
              <a:rPr lang="en-US" smtClean="0"/>
              <a:t>4/26/2015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3467934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3"/>
            <a:ext cx="19392903"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1"/>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3"/>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1"/>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77513C-F9FD-6444-A324-8738627F6526}" type="datetimeFigureOut">
              <a:rPr lang="en-US" smtClean="0"/>
              <a:t>4/26/2015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1763922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77513C-F9FD-6444-A324-8738627F6526}" type="datetimeFigureOut">
              <a:rPr lang="en-US" smtClean="0"/>
              <a:t>4/26/2015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291258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77513C-F9FD-6444-A324-8738627F6526}" type="datetimeFigureOut">
              <a:rPr lang="en-US" smtClean="0"/>
              <a:t>4/26/2015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4078461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4"/>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4"/>
            <a:ext cx="14439903"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77513C-F9FD-6444-A324-8738627F6526}" type="datetimeFigureOut">
              <a:rPr lang="en-US" smtClean="0"/>
              <a:t>4/26/2015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930081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1"/>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3" y="25763223"/>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77513C-F9FD-6444-A324-8738627F6526}" type="datetimeFigureOut">
              <a:rPr lang="en-US" smtClean="0"/>
              <a:t>4/26/2015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42B731-CE90-4A40-AB70-E61C83ABDAD1}" type="slidenum">
              <a:rPr lang="en-US" smtClean="0"/>
              <a:t>‹#›</a:t>
            </a:fld>
            <a:endParaRPr lang="en-US"/>
          </a:p>
        </p:txBody>
      </p:sp>
    </p:spTree>
    <p:extLst>
      <p:ext uri="{BB962C8B-B14F-4D97-AF65-F5344CB8AC3E}">
        <p14:creationId xmlns:p14="http://schemas.microsoft.com/office/powerpoint/2010/main" val="2834711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4"/>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A877513C-F9FD-6444-A324-8738627F6526}" type="datetimeFigureOut">
              <a:rPr lang="en-US" smtClean="0"/>
              <a:t>4/26/2015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2D42B731-CE90-4A40-AB70-E61C83ABDAD1}" type="slidenum">
              <a:rPr lang="en-US" smtClean="0"/>
              <a:t>‹#›</a:t>
            </a:fld>
            <a:endParaRPr lang="en-US"/>
          </a:p>
        </p:txBody>
      </p:sp>
    </p:spTree>
    <p:extLst>
      <p:ext uri="{BB962C8B-B14F-4D97-AF65-F5344CB8AC3E}">
        <p14:creationId xmlns:p14="http://schemas.microsoft.com/office/powerpoint/2010/main" val="256125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2.png"/><Relationship Id="rId7"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chart" Target="../charts/chart3.xml"/><Relationship Id="rId11" Type="http://schemas.openxmlformats.org/officeDocument/2006/relationships/image" Target="../media/image7.JPG"/><Relationship Id="rId5" Type="http://schemas.openxmlformats.org/officeDocument/2006/relationships/chart" Target="../charts/chart2.xml"/><Relationship Id="rId10" Type="http://schemas.openxmlformats.org/officeDocument/2006/relationships/image" Target="../media/image6.JPG"/><Relationship Id="rId4" Type="http://schemas.openxmlformats.org/officeDocument/2006/relationships/chart" Target="../charts/chart1.xml"/><Relationship Id="rId9"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758265" y="514934"/>
            <a:ext cx="42374670" cy="4031873"/>
          </a:xfrm>
          <a:prstGeom prst="rect">
            <a:avLst/>
          </a:prstGeom>
          <a:solidFill>
            <a:schemeClr val="accent3">
              <a:lumMod val="60000"/>
              <a:lumOff val="40000"/>
            </a:schemeClr>
          </a:solidFill>
        </p:spPr>
        <p:txBody>
          <a:bodyPr wrap="square" rtlCol="0">
            <a:spAutoFit/>
          </a:bodyPr>
          <a:lstStyle/>
          <a:p>
            <a:pPr algn="ctr"/>
            <a:r>
              <a:rPr lang="en-US" sz="9600" b="1" dirty="0" smtClean="0"/>
              <a:t>The Effect of Wetland Soil on Plant Growth</a:t>
            </a:r>
            <a:endParaRPr lang="en-US" b="1" dirty="0" smtClean="0"/>
          </a:p>
          <a:p>
            <a:pPr algn="ctr"/>
            <a:r>
              <a:rPr lang="en-US" sz="8000" dirty="0" err="1" smtClean="0"/>
              <a:t>Kailey</a:t>
            </a:r>
            <a:r>
              <a:rPr lang="en-US" sz="8000" dirty="0" smtClean="0"/>
              <a:t> Ellis, Jacob </a:t>
            </a:r>
            <a:r>
              <a:rPr lang="en-US" sz="8000" dirty="0" err="1" smtClean="0"/>
              <a:t>Elnaggar</a:t>
            </a:r>
            <a:r>
              <a:rPr lang="en-US" sz="8000" dirty="0" smtClean="0"/>
              <a:t>, Taylor Horn</a:t>
            </a:r>
          </a:p>
          <a:p>
            <a:pPr algn="ctr"/>
            <a:r>
              <a:rPr lang="en-US" sz="8000" dirty="0" smtClean="0"/>
              <a:t>Bio 1406, Spring 2015, Baylor University, Waco, TX</a:t>
            </a:r>
            <a:endParaRPr lang="en-US" sz="8000" dirty="0"/>
          </a:p>
        </p:txBody>
      </p:sp>
      <p:sp>
        <p:nvSpPr>
          <p:cNvPr id="25" name="Rectangle 24"/>
          <p:cNvSpPr/>
          <p:nvPr/>
        </p:nvSpPr>
        <p:spPr>
          <a:xfrm>
            <a:off x="730418" y="27422545"/>
            <a:ext cx="12826015" cy="5016757"/>
          </a:xfrm>
          <a:prstGeom prst="rect">
            <a:avLst/>
          </a:prstGeom>
          <a:solidFill>
            <a:schemeClr val="accent3">
              <a:lumMod val="60000"/>
              <a:lumOff val="40000"/>
            </a:schemeClr>
          </a:solidFill>
        </p:spPr>
        <p:txBody>
          <a:bodyPr wrap="square">
            <a:spAutoFit/>
          </a:bodyPr>
          <a:lstStyle/>
          <a:p>
            <a:pPr algn="ctr"/>
            <a:r>
              <a:rPr lang="en-US" sz="3200" b="1" dirty="0" smtClean="0"/>
              <a:t>Literature Cited</a:t>
            </a:r>
          </a:p>
          <a:p>
            <a:r>
              <a:rPr lang="en-US" sz="2400" dirty="0"/>
              <a:t> </a:t>
            </a:r>
            <a:r>
              <a:rPr lang="en-US" sz="2400" dirty="0" smtClean="0"/>
              <a:t>       </a:t>
            </a:r>
            <a:r>
              <a:rPr lang="en-US" sz="2300" dirty="0" smtClean="0"/>
              <a:t>   </a:t>
            </a:r>
            <a:r>
              <a:rPr lang="en-US" sz="2300" dirty="0" err="1" smtClean="0"/>
              <a:t>Stolt</a:t>
            </a:r>
            <a:r>
              <a:rPr lang="en-US" sz="2300" dirty="0" smtClean="0"/>
              <a:t>, </a:t>
            </a:r>
            <a:r>
              <a:rPr lang="en-US" sz="2300" dirty="0" err="1"/>
              <a:t>M.h</a:t>
            </a:r>
            <a:r>
              <a:rPr lang="en-US" sz="2300" dirty="0"/>
              <a:t>., </a:t>
            </a:r>
            <a:r>
              <a:rPr lang="en-US" sz="2300" dirty="0" err="1"/>
              <a:t>M.h</a:t>
            </a:r>
            <a:r>
              <a:rPr lang="en-US" sz="2300" dirty="0"/>
              <a:t>. </a:t>
            </a:r>
            <a:r>
              <a:rPr lang="en-US" sz="2300" dirty="0" err="1"/>
              <a:t>Genthner</a:t>
            </a:r>
            <a:r>
              <a:rPr lang="en-US" sz="2300" dirty="0"/>
              <a:t>, </a:t>
            </a:r>
            <a:r>
              <a:rPr lang="en-US" sz="2300" dirty="0" err="1"/>
              <a:t>W.l</a:t>
            </a:r>
            <a:r>
              <a:rPr lang="en-US" sz="2300" dirty="0"/>
              <a:t>. Daniels, and </a:t>
            </a:r>
            <a:r>
              <a:rPr lang="en-US" sz="2300" dirty="0" err="1"/>
              <a:t>V.a.</a:t>
            </a:r>
            <a:r>
              <a:rPr lang="en-US" sz="2300" dirty="0"/>
              <a:t> </a:t>
            </a:r>
            <a:r>
              <a:rPr lang="en-US" sz="2300" dirty="0" err="1"/>
              <a:t>Groover</a:t>
            </a:r>
            <a:r>
              <a:rPr lang="en-US" sz="2300" dirty="0"/>
              <a:t>. "Spatial Variability in </a:t>
            </a:r>
            <a:r>
              <a:rPr lang="en-US" sz="2300" dirty="0" err="1" smtClean="0"/>
              <a:t>Palustrine</a:t>
            </a:r>
            <a:r>
              <a:rPr lang="en-US" sz="2300" dirty="0" smtClean="0"/>
              <a:t>  Wetlands</a:t>
            </a:r>
            <a:r>
              <a:rPr lang="en-US" sz="2300" dirty="0"/>
              <a:t>." </a:t>
            </a:r>
            <a:r>
              <a:rPr lang="en-US" sz="2300" i="1" dirty="0"/>
              <a:t>Soil Science Society of America Journal</a:t>
            </a:r>
            <a:r>
              <a:rPr lang="en-US" sz="2300" dirty="0"/>
              <a:t> 65.2 (2001): 527. Web. 08 Mar. 2015</a:t>
            </a:r>
            <a:r>
              <a:rPr lang="en-US" sz="2300" dirty="0" smtClean="0"/>
              <a:t>.</a:t>
            </a:r>
            <a:endParaRPr lang="en-US" sz="2300" dirty="0"/>
          </a:p>
          <a:p>
            <a:r>
              <a:rPr lang="en-US" sz="2300" dirty="0"/>
              <a:t> </a:t>
            </a:r>
            <a:r>
              <a:rPr lang="en-US" sz="2300" dirty="0" smtClean="0"/>
              <a:t>          </a:t>
            </a:r>
            <a:r>
              <a:rPr lang="en-US" sz="2300" dirty="0" err="1" smtClean="0"/>
              <a:t>Bai</a:t>
            </a:r>
            <a:r>
              <a:rPr lang="en-US" sz="2300" dirty="0"/>
              <a:t>, </a:t>
            </a:r>
            <a:r>
              <a:rPr lang="en-US" sz="2300" dirty="0" err="1"/>
              <a:t>Junhong</a:t>
            </a:r>
            <a:r>
              <a:rPr lang="en-US" sz="2300" dirty="0"/>
              <a:t>, </a:t>
            </a:r>
            <a:r>
              <a:rPr lang="en-US" sz="2300" dirty="0" err="1"/>
              <a:t>Hua</a:t>
            </a:r>
            <a:r>
              <a:rPr lang="en-US" sz="2300" dirty="0"/>
              <a:t> </a:t>
            </a:r>
            <a:r>
              <a:rPr lang="en-US" sz="2300" dirty="0" err="1"/>
              <a:t>Ouyang</a:t>
            </a:r>
            <a:r>
              <a:rPr lang="en-US" sz="2300" dirty="0"/>
              <a:t>, </a:t>
            </a:r>
            <a:r>
              <a:rPr lang="en-US" sz="2300" dirty="0" err="1"/>
              <a:t>Rong</a:t>
            </a:r>
            <a:r>
              <a:rPr lang="en-US" sz="2300" dirty="0"/>
              <a:t> Xiao, </a:t>
            </a:r>
            <a:r>
              <a:rPr lang="en-US" sz="2300" dirty="0" err="1"/>
              <a:t>Junqin</a:t>
            </a:r>
            <a:r>
              <a:rPr lang="en-US" sz="2300" dirty="0"/>
              <a:t> </a:t>
            </a:r>
            <a:r>
              <a:rPr lang="en-US" sz="2300" dirty="0" err="1"/>
              <a:t>Gao</a:t>
            </a:r>
            <a:r>
              <a:rPr lang="en-US" sz="2300" dirty="0"/>
              <a:t>, </a:t>
            </a:r>
            <a:r>
              <a:rPr lang="en-US" sz="2300" dirty="0" err="1"/>
              <a:t>Haifeng</a:t>
            </a:r>
            <a:r>
              <a:rPr lang="en-US" sz="2300" dirty="0"/>
              <a:t> </a:t>
            </a:r>
            <a:r>
              <a:rPr lang="en-US" sz="2300" dirty="0" err="1"/>
              <a:t>Gao</a:t>
            </a:r>
            <a:r>
              <a:rPr lang="en-US" sz="2300" dirty="0"/>
              <a:t>, </a:t>
            </a:r>
            <a:r>
              <a:rPr lang="en-US" sz="2300" dirty="0" err="1"/>
              <a:t>Baoshan</a:t>
            </a:r>
            <a:r>
              <a:rPr lang="en-US" sz="2300" dirty="0"/>
              <a:t> Cui, and </a:t>
            </a:r>
            <a:r>
              <a:rPr lang="en-US" sz="2300" dirty="0" err="1"/>
              <a:t>Laibin</a:t>
            </a:r>
            <a:r>
              <a:rPr lang="en-US" sz="2300" dirty="0"/>
              <a:t> Huang. "</a:t>
            </a:r>
            <a:r>
              <a:rPr lang="en-US" sz="2300" dirty="0" smtClean="0"/>
              <a:t>Spatial Variability </a:t>
            </a:r>
            <a:r>
              <a:rPr lang="en-US" sz="2300" dirty="0"/>
              <a:t>of Soil Carbon, Nitrogen, and Phosphorus Content and Storage in an Alpine Wetland </a:t>
            </a:r>
            <a:r>
              <a:rPr lang="en-US" sz="2300" dirty="0" smtClean="0"/>
              <a:t>in </a:t>
            </a:r>
            <a:r>
              <a:rPr lang="en-US" sz="2300" dirty="0"/>
              <a:t>the Qinghai–Tibet Plateau, China." </a:t>
            </a:r>
            <a:r>
              <a:rPr lang="en-US" sz="2300" i="1" dirty="0"/>
              <a:t>Australian Journal of Soil Research</a:t>
            </a:r>
            <a:r>
              <a:rPr lang="en-US" sz="2300" dirty="0"/>
              <a:t> 48.8 (2010): 730. Web. </a:t>
            </a:r>
            <a:r>
              <a:rPr lang="en-US" sz="2300" dirty="0" smtClean="0"/>
              <a:t>08 </a:t>
            </a:r>
            <a:r>
              <a:rPr lang="en-US" sz="2300" dirty="0"/>
              <a:t>Mar. 2015</a:t>
            </a:r>
            <a:r>
              <a:rPr lang="en-US" sz="2300" dirty="0" smtClean="0"/>
              <a:t>.</a:t>
            </a:r>
          </a:p>
          <a:p>
            <a:r>
              <a:rPr lang="en-US" sz="2300" dirty="0" smtClean="0"/>
              <a:t>           Schmidt</a:t>
            </a:r>
            <a:r>
              <a:rPr lang="en-US" sz="2300" dirty="0"/>
              <a:t>, </a:t>
            </a:r>
            <a:r>
              <a:rPr lang="en-US" sz="2300" dirty="0" err="1"/>
              <a:t>Fabiana</a:t>
            </a:r>
            <a:r>
              <a:rPr lang="en-US" sz="2300" dirty="0"/>
              <a:t>, </a:t>
            </a:r>
            <a:r>
              <a:rPr lang="en-US" sz="2300" dirty="0" err="1"/>
              <a:t>Magali</a:t>
            </a:r>
            <a:r>
              <a:rPr lang="en-US" sz="2300" dirty="0"/>
              <a:t> A. Strong, Leandro </a:t>
            </a:r>
            <a:r>
              <a:rPr lang="en-US" sz="2300" dirty="0" err="1"/>
              <a:t>Bortolon</a:t>
            </a:r>
            <a:r>
              <a:rPr lang="en-US" sz="2300" dirty="0"/>
              <a:t>, </a:t>
            </a:r>
            <a:r>
              <a:rPr lang="en-US" sz="2300" dirty="0" err="1"/>
              <a:t>Elisandra</a:t>
            </a:r>
            <a:r>
              <a:rPr lang="en-US" sz="2300" dirty="0"/>
              <a:t> S. </a:t>
            </a:r>
            <a:r>
              <a:rPr lang="en-US" sz="2300" dirty="0" err="1"/>
              <a:t>Bortolon</a:t>
            </a:r>
            <a:r>
              <a:rPr lang="en-US" sz="2300" dirty="0"/>
              <a:t>, and </a:t>
            </a:r>
            <a:r>
              <a:rPr lang="en-US" sz="2300" dirty="0" err="1"/>
              <a:t>Rogério</a:t>
            </a:r>
            <a:r>
              <a:rPr lang="en-US" sz="2300" dirty="0"/>
              <a:t> S. Oliveira. </a:t>
            </a:r>
            <a:r>
              <a:rPr lang="en-US" sz="2300" dirty="0" smtClean="0"/>
              <a:t>"</a:t>
            </a:r>
            <a:r>
              <a:rPr lang="en-US" sz="2300" dirty="0"/>
              <a:t>Critical Level </a:t>
            </a:r>
            <a:r>
              <a:rPr lang="en-US" sz="2300" dirty="0" smtClean="0"/>
              <a:t>of </a:t>
            </a:r>
            <a:r>
              <a:rPr lang="en-US" sz="2300" dirty="0"/>
              <a:t>Toxicity of Acetic Acid in Alternative Crops to Lowland Soils." </a:t>
            </a:r>
            <a:r>
              <a:rPr lang="en-US" sz="2300" i="1" dirty="0"/>
              <a:t>Rural Science</a:t>
            </a:r>
            <a:r>
              <a:rPr lang="en-US" sz="2300" dirty="0"/>
              <a:t> </a:t>
            </a:r>
            <a:r>
              <a:rPr lang="en-US" sz="2300" dirty="0" smtClean="0"/>
              <a:t>40.5 (</a:t>
            </a:r>
            <a:r>
              <a:rPr lang="en-US" sz="2300" dirty="0"/>
              <a:t>2010): 1068-074. Web. 08 Mar. 2015.</a:t>
            </a:r>
          </a:p>
          <a:p>
            <a:r>
              <a:rPr lang="en-US" sz="2300" dirty="0"/>
              <a:t> </a:t>
            </a:r>
            <a:r>
              <a:rPr lang="en-US" sz="2300" dirty="0" smtClean="0"/>
              <a:t>          Reece</a:t>
            </a:r>
            <a:r>
              <a:rPr lang="en-US" sz="2300" dirty="0"/>
              <a:t>, Jane B., Lisa A. </a:t>
            </a:r>
            <a:r>
              <a:rPr lang="en-US" sz="2300" dirty="0" err="1"/>
              <a:t>Urry</a:t>
            </a:r>
            <a:r>
              <a:rPr lang="en-US" sz="2300" dirty="0"/>
              <a:t>, Michael L. Cain, Steven Alexander Wasserman, Peter V. </a:t>
            </a:r>
            <a:r>
              <a:rPr lang="en-US" sz="2300" dirty="0" err="1"/>
              <a:t>Minorsky</a:t>
            </a:r>
            <a:r>
              <a:rPr lang="en-US" sz="2300" dirty="0"/>
              <a:t>, Rob Jackson, and Neil A. Campbell. "Chapter 52." </a:t>
            </a:r>
            <a:r>
              <a:rPr lang="en-US" sz="2300" i="1" dirty="0"/>
              <a:t>Campbell Biology</a:t>
            </a:r>
            <a:r>
              <a:rPr lang="en-US" sz="2300" dirty="0"/>
              <a:t>. 10th ed. Glenview: Pearson Education, 2014. N. </a:t>
            </a:r>
            <a:r>
              <a:rPr lang="en-US" sz="2300" dirty="0" err="1"/>
              <a:t>pag</a:t>
            </a:r>
            <a:r>
              <a:rPr lang="en-US" sz="2300" dirty="0"/>
              <a:t>. Print</a:t>
            </a:r>
            <a:r>
              <a:rPr lang="en-US" sz="2300" dirty="0" smtClean="0"/>
              <a:t>.</a:t>
            </a:r>
            <a:endParaRPr lang="en-US" sz="2300" dirty="0"/>
          </a:p>
        </p:txBody>
      </p:sp>
      <p:sp>
        <p:nvSpPr>
          <p:cNvPr id="10" name="TextBox 9"/>
          <p:cNvSpPr txBox="1"/>
          <p:nvPr/>
        </p:nvSpPr>
        <p:spPr>
          <a:xfrm>
            <a:off x="14391697" y="4746302"/>
            <a:ext cx="15107806" cy="1015663"/>
          </a:xfrm>
          <a:prstGeom prst="rect">
            <a:avLst/>
          </a:prstGeom>
          <a:solidFill>
            <a:schemeClr val="accent3">
              <a:lumMod val="60000"/>
              <a:lumOff val="40000"/>
            </a:schemeClr>
          </a:solidFill>
        </p:spPr>
        <p:txBody>
          <a:bodyPr wrap="square" rtlCol="0">
            <a:spAutoFit/>
          </a:bodyPr>
          <a:lstStyle/>
          <a:p>
            <a:pPr algn="ctr"/>
            <a:r>
              <a:rPr lang="en-US" sz="6000" b="1" dirty="0" smtClean="0"/>
              <a:t>Results</a:t>
            </a:r>
            <a:endParaRPr lang="en-US" sz="6000" b="1" dirty="0"/>
          </a:p>
        </p:txBody>
      </p:sp>
      <p:sp>
        <p:nvSpPr>
          <p:cNvPr id="26" name="TextBox 25"/>
          <p:cNvSpPr txBox="1"/>
          <p:nvPr/>
        </p:nvSpPr>
        <p:spPr>
          <a:xfrm>
            <a:off x="30306920" y="31091455"/>
            <a:ext cx="12779078" cy="1200328"/>
          </a:xfrm>
          <a:prstGeom prst="rect">
            <a:avLst/>
          </a:prstGeom>
          <a:solidFill>
            <a:schemeClr val="accent3">
              <a:lumMod val="60000"/>
              <a:lumOff val="40000"/>
            </a:schemeClr>
          </a:solidFill>
        </p:spPr>
        <p:txBody>
          <a:bodyPr wrap="square" rtlCol="0">
            <a:spAutoFit/>
          </a:bodyPr>
          <a:lstStyle/>
          <a:p>
            <a:pPr algn="ctr"/>
            <a:r>
              <a:rPr lang="en-US" sz="2400" b="1" dirty="0" smtClean="0"/>
              <a:t>Acknowledgments </a:t>
            </a:r>
          </a:p>
          <a:p>
            <a:r>
              <a:rPr lang="en-US" sz="2400" dirty="0" smtClean="0"/>
              <a:t>We would like to thank Nora Schell, Lake Waco Wetlands Coordinator; Dr. Marty </a:t>
            </a:r>
            <a:r>
              <a:rPr lang="en-US" sz="2400" dirty="0" err="1" smtClean="0"/>
              <a:t>Harvill</a:t>
            </a:r>
            <a:r>
              <a:rPr lang="en-US" sz="2400" dirty="0" smtClean="0"/>
              <a:t>; Jennifer Teague, lab assistant; and the Baylor Biology Department.</a:t>
            </a:r>
          </a:p>
        </p:txBody>
      </p:sp>
      <p:pic>
        <p:nvPicPr>
          <p:cNvPr id="33" name="Picture 32" descr="450px-Baylor_University_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075" y="1142999"/>
            <a:ext cx="8779752" cy="2887563"/>
          </a:xfrm>
          <a:prstGeom prst="rect">
            <a:avLst/>
          </a:prstGeom>
        </p:spPr>
      </p:pic>
      <p:graphicFrame>
        <p:nvGraphicFramePr>
          <p:cNvPr id="24" name="Chart 23"/>
          <p:cNvGraphicFramePr>
            <a:graphicFrameLocks/>
          </p:cNvGraphicFramePr>
          <p:nvPr>
            <p:extLst>
              <p:ext uri="{D42A27DB-BD31-4B8C-83A1-F6EECF244321}">
                <p14:modId xmlns:p14="http://schemas.microsoft.com/office/powerpoint/2010/main" val="3079719057"/>
              </p:ext>
            </p:extLst>
          </p:nvPr>
        </p:nvGraphicFramePr>
        <p:xfrm>
          <a:off x="14391698" y="6001867"/>
          <a:ext cx="15107805" cy="84592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33"/>
          <p:cNvGraphicFramePr>
            <a:graphicFrameLocks/>
          </p:cNvGraphicFramePr>
          <p:nvPr>
            <p:extLst>
              <p:ext uri="{D42A27DB-BD31-4B8C-83A1-F6EECF244321}">
                <p14:modId xmlns:p14="http://schemas.microsoft.com/office/powerpoint/2010/main" val="1392640903"/>
              </p:ext>
            </p:extLst>
          </p:nvPr>
        </p:nvGraphicFramePr>
        <p:xfrm>
          <a:off x="14391697" y="15011718"/>
          <a:ext cx="15107806" cy="77944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5" name="Chart 34"/>
          <p:cNvGraphicFramePr>
            <a:graphicFrameLocks/>
          </p:cNvGraphicFramePr>
          <p:nvPr>
            <p:extLst>
              <p:ext uri="{D42A27DB-BD31-4B8C-83A1-F6EECF244321}">
                <p14:modId xmlns:p14="http://schemas.microsoft.com/office/powerpoint/2010/main" val="4050371740"/>
              </p:ext>
            </p:extLst>
          </p:nvPr>
        </p:nvGraphicFramePr>
        <p:xfrm>
          <a:off x="14391698" y="23324593"/>
          <a:ext cx="15107805" cy="8438272"/>
        </p:xfrm>
        <a:graphic>
          <a:graphicData uri="http://schemas.openxmlformats.org/drawingml/2006/chart">
            <c:chart xmlns:c="http://schemas.openxmlformats.org/drawingml/2006/chart" xmlns:r="http://schemas.openxmlformats.org/officeDocument/2006/relationships" r:id="rId6"/>
          </a:graphicData>
        </a:graphic>
      </p:graphicFrame>
      <p:grpSp>
        <p:nvGrpSpPr>
          <p:cNvPr id="18" name="Group 17"/>
          <p:cNvGrpSpPr/>
          <p:nvPr/>
        </p:nvGrpSpPr>
        <p:grpSpPr>
          <a:xfrm>
            <a:off x="736959" y="13296077"/>
            <a:ext cx="12892102" cy="6499748"/>
            <a:chOff x="772803" y="14400953"/>
            <a:chExt cx="11674066" cy="7197033"/>
          </a:xfrm>
        </p:grpSpPr>
        <p:grpSp>
          <p:nvGrpSpPr>
            <p:cNvPr id="11" name="Group 10"/>
            <p:cNvGrpSpPr/>
            <p:nvPr/>
          </p:nvGrpSpPr>
          <p:grpSpPr>
            <a:xfrm>
              <a:off x="772803" y="14400953"/>
              <a:ext cx="11674066" cy="7197033"/>
              <a:chOff x="772803" y="14400953"/>
              <a:chExt cx="11674066" cy="7197033"/>
            </a:xfrm>
          </p:grpSpPr>
          <p:pic>
            <p:nvPicPr>
              <p:cNvPr id="27" name="Picture 26" descr="IMG_3155.JPG"/>
              <p:cNvPicPr>
                <a:picLocks noChangeAspect="1"/>
              </p:cNvPicPr>
              <p:nvPr/>
            </p:nvPicPr>
            <p:blipFill rotWithShape="1">
              <a:blip r:embed="rId7">
                <a:extLst>
                  <a:ext uri="{28A0092B-C50C-407E-A947-70E740481C1C}">
                    <a14:useLocalDpi xmlns:a14="http://schemas.microsoft.com/office/drawing/2010/main" val="0"/>
                  </a:ext>
                </a:extLst>
              </a:blip>
              <a:srcRect t="1246" b="32893"/>
              <a:stretch/>
            </p:blipFill>
            <p:spPr>
              <a:xfrm>
                <a:off x="6408664" y="14400953"/>
                <a:ext cx="6038205" cy="2880357"/>
              </a:xfrm>
              <a:prstGeom prst="rect">
                <a:avLst/>
              </a:prstGeom>
            </p:spPr>
          </p:pic>
          <p:pic>
            <p:nvPicPr>
              <p:cNvPr id="30" name="Picture 29" descr="20150325_rr_1444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8665" y="17527159"/>
                <a:ext cx="6038204" cy="4025469"/>
              </a:xfrm>
              <a:prstGeom prst="rect">
                <a:avLst/>
              </a:prstGeom>
            </p:spPr>
          </p:pic>
          <p:pic>
            <p:nvPicPr>
              <p:cNvPr id="31" name="Picture 30" descr="IMG_3267.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803" y="14400953"/>
                <a:ext cx="5431793" cy="7197033"/>
              </a:xfrm>
              <a:prstGeom prst="rect">
                <a:avLst/>
              </a:prstGeom>
            </p:spPr>
          </p:pic>
        </p:grpSp>
        <p:sp>
          <p:nvSpPr>
            <p:cNvPr id="12" name="TextBox 11"/>
            <p:cNvSpPr txBox="1"/>
            <p:nvPr/>
          </p:nvSpPr>
          <p:spPr>
            <a:xfrm>
              <a:off x="952484" y="14663371"/>
              <a:ext cx="2745386" cy="400110"/>
            </a:xfrm>
            <a:prstGeom prst="rect">
              <a:avLst/>
            </a:prstGeom>
            <a:solidFill>
              <a:schemeClr val="accent3">
                <a:lumMod val="60000"/>
                <a:lumOff val="40000"/>
              </a:schemeClr>
            </a:solidFill>
          </p:spPr>
          <p:txBody>
            <a:bodyPr wrap="square" rtlCol="0">
              <a:spAutoFit/>
            </a:bodyPr>
            <a:lstStyle/>
            <a:p>
              <a:pPr algn="ctr"/>
              <a:r>
                <a:rPr lang="en-US" sz="2000" dirty="0" smtClean="0"/>
                <a:t>Fig. 4: Sampling dirt</a:t>
              </a:r>
              <a:endParaRPr lang="en-US" sz="2000" dirty="0"/>
            </a:p>
          </p:txBody>
        </p:sp>
        <p:sp>
          <p:nvSpPr>
            <p:cNvPr id="16" name="TextBox 15"/>
            <p:cNvSpPr txBox="1"/>
            <p:nvPr/>
          </p:nvSpPr>
          <p:spPr>
            <a:xfrm>
              <a:off x="9743009" y="20984027"/>
              <a:ext cx="2297826" cy="400110"/>
            </a:xfrm>
            <a:prstGeom prst="rect">
              <a:avLst/>
            </a:prstGeom>
            <a:solidFill>
              <a:schemeClr val="accent3">
                <a:lumMod val="60000"/>
                <a:lumOff val="40000"/>
              </a:schemeClr>
            </a:solidFill>
          </p:spPr>
          <p:txBody>
            <a:bodyPr wrap="none" rtlCol="0">
              <a:spAutoFit/>
            </a:bodyPr>
            <a:lstStyle/>
            <a:p>
              <a:r>
                <a:rPr lang="en-US" sz="2000" dirty="0" smtClean="0"/>
                <a:t>Fig 5: Removing debris</a:t>
              </a:r>
              <a:endParaRPr lang="en-US" sz="2000" dirty="0"/>
            </a:p>
          </p:txBody>
        </p:sp>
        <p:sp>
          <p:nvSpPr>
            <p:cNvPr id="17" name="TextBox 16"/>
            <p:cNvSpPr txBox="1"/>
            <p:nvPr/>
          </p:nvSpPr>
          <p:spPr>
            <a:xfrm>
              <a:off x="6573992" y="14634044"/>
              <a:ext cx="2134639" cy="400110"/>
            </a:xfrm>
            <a:prstGeom prst="rect">
              <a:avLst/>
            </a:prstGeom>
            <a:solidFill>
              <a:schemeClr val="accent3">
                <a:lumMod val="60000"/>
                <a:lumOff val="40000"/>
              </a:schemeClr>
            </a:solidFill>
          </p:spPr>
          <p:txBody>
            <a:bodyPr wrap="none" rtlCol="0">
              <a:spAutoFit/>
            </a:bodyPr>
            <a:lstStyle/>
            <a:p>
              <a:r>
                <a:rPr lang="en-US" sz="2000" dirty="0" smtClean="0"/>
                <a:t>Fig. </a:t>
              </a:r>
              <a:r>
                <a:rPr lang="en-US" sz="2000" dirty="0"/>
                <a:t>6</a:t>
              </a:r>
              <a:r>
                <a:rPr lang="en-US" sz="2000" dirty="0" smtClean="0"/>
                <a:t>: Planting seeds</a:t>
              </a:r>
              <a:endParaRPr lang="en-US" sz="2000" dirty="0"/>
            </a:p>
          </p:txBody>
        </p:sp>
      </p:grpSp>
      <p:grpSp>
        <p:nvGrpSpPr>
          <p:cNvPr id="50" name="Group 49"/>
          <p:cNvGrpSpPr/>
          <p:nvPr/>
        </p:nvGrpSpPr>
        <p:grpSpPr>
          <a:xfrm>
            <a:off x="30650640" y="16222544"/>
            <a:ext cx="11931012" cy="4076676"/>
            <a:chOff x="30650640" y="16024119"/>
            <a:chExt cx="11931012" cy="4076676"/>
          </a:xfrm>
        </p:grpSpPr>
        <p:pic>
          <p:nvPicPr>
            <p:cNvPr id="28" name="Picture 27" descr="IMG_3156.JPG"/>
            <p:cNvPicPr>
              <a:picLocks noChangeAspect="1"/>
            </p:cNvPicPr>
            <p:nvPr/>
          </p:nvPicPr>
          <p:blipFill rotWithShape="1">
            <a:blip r:embed="rId10">
              <a:extLst>
                <a:ext uri="{28A0092B-C50C-407E-A947-70E740481C1C}">
                  <a14:useLocalDpi xmlns:a14="http://schemas.microsoft.com/office/drawing/2010/main" val="0"/>
                </a:ext>
              </a:extLst>
            </a:blip>
            <a:srcRect l="16947" r="29597"/>
            <a:stretch/>
          </p:blipFill>
          <p:spPr>
            <a:xfrm>
              <a:off x="37432578" y="16024119"/>
              <a:ext cx="5149074" cy="4076676"/>
            </a:xfrm>
            <a:prstGeom prst="rect">
              <a:avLst/>
            </a:prstGeom>
          </p:spPr>
        </p:pic>
        <p:sp>
          <p:nvSpPr>
            <p:cNvPr id="37" name="TextBox 36"/>
            <p:cNvSpPr txBox="1"/>
            <p:nvPr/>
          </p:nvSpPr>
          <p:spPr>
            <a:xfrm>
              <a:off x="37701539" y="16240556"/>
              <a:ext cx="2060430" cy="400110"/>
            </a:xfrm>
            <a:prstGeom prst="rect">
              <a:avLst/>
            </a:prstGeom>
            <a:solidFill>
              <a:schemeClr val="accent3">
                <a:lumMod val="60000"/>
                <a:lumOff val="40000"/>
              </a:schemeClr>
            </a:solidFill>
          </p:spPr>
          <p:txBody>
            <a:bodyPr wrap="none" rtlCol="0">
              <a:spAutoFit/>
            </a:bodyPr>
            <a:lstStyle/>
            <a:p>
              <a:r>
                <a:rPr lang="en-US" sz="2000" dirty="0" smtClean="0"/>
                <a:t>Fig. 8 : Soil testing</a:t>
              </a:r>
              <a:endParaRPr lang="en-US" sz="2000" dirty="0"/>
            </a:p>
          </p:txBody>
        </p:sp>
        <p:pic>
          <p:nvPicPr>
            <p:cNvPr id="29" name="Picture 28" descr="IMG_3266.JPG"/>
            <p:cNvPicPr>
              <a:picLocks noChangeAspect="1"/>
            </p:cNvPicPr>
            <p:nvPr/>
          </p:nvPicPr>
          <p:blipFill rotWithShape="1">
            <a:blip r:embed="rId11">
              <a:extLst>
                <a:ext uri="{28A0092B-C50C-407E-A947-70E740481C1C}">
                  <a14:useLocalDpi xmlns:a14="http://schemas.microsoft.com/office/drawing/2010/main" val="0"/>
                </a:ext>
              </a:extLst>
            </a:blip>
            <a:srcRect t="21435"/>
            <a:stretch/>
          </p:blipFill>
          <p:spPr>
            <a:xfrm>
              <a:off x="30650640" y="16024119"/>
              <a:ext cx="6269754" cy="4010262"/>
            </a:xfrm>
            <a:prstGeom prst="rect">
              <a:avLst/>
            </a:prstGeom>
          </p:spPr>
        </p:pic>
        <p:sp>
          <p:nvSpPr>
            <p:cNvPr id="38" name="TextBox 37"/>
            <p:cNvSpPr txBox="1"/>
            <p:nvPr/>
          </p:nvSpPr>
          <p:spPr>
            <a:xfrm>
              <a:off x="30879786" y="16271613"/>
              <a:ext cx="2203698" cy="400110"/>
            </a:xfrm>
            <a:prstGeom prst="rect">
              <a:avLst/>
            </a:prstGeom>
            <a:solidFill>
              <a:schemeClr val="accent3">
                <a:lumMod val="60000"/>
                <a:lumOff val="40000"/>
              </a:schemeClr>
            </a:solidFill>
          </p:spPr>
          <p:txBody>
            <a:bodyPr wrap="none" rtlCol="0">
              <a:spAutoFit/>
            </a:bodyPr>
            <a:lstStyle/>
            <a:p>
              <a:r>
                <a:rPr lang="en-US" sz="2000" dirty="0" smtClean="0"/>
                <a:t>Fig. </a:t>
              </a:r>
              <a:r>
                <a:rPr lang="en-US" sz="2000" dirty="0"/>
                <a:t>7</a:t>
              </a:r>
              <a:r>
                <a:rPr lang="en-US" sz="2000" dirty="0" smtClean="0"/>
                <a:t>: Plant growth</a:t>
              </a:r>
              <a:endParaRPr lang="en-US" sz="2000" dirty="0"/>
            </a:p>
          </p:txBody>
        </p:sp>
      </p:grpSp>
      <p:sp>
        <p:nvSpPr>
          <p:cNvPr id="43" name="Rectangle 42"/>
          <p:cNvSpPr/>
          <p:nvPr/>
        </p:nvSpPr>
        <p:spPr>
          <a:xfrm>
            <a:off x="772803" y="5353917"/>
            <a:ext cx="12856258" cy="7663636"/>
          </a:xfrm>
          <a:prstGeom prst="rect">
            <a:avLst/>
          </a:prstGeom>
          <a:solidFill>
            <a:schemeClr val="accent3">
              <a:lumMod val="60000"/>
              <a:lumOff val="40000"/>
            </a:schemeClr>
          </a:solidFill>
        </p:spPr>
        <p:txBody>
          <a:bodyPr wrap="square">
            <a:spAutoFit/>
          </a:bodyPr>
          <a:lstStyle/>
          <a:p>
            <a:pPr algn="ctr"/>
            <a:r>
              <a:rPr lang="en-US" sz="6000" b="1" dirty="0" smtClean="0"/>
              <a:t>Abstract</a:t>
            </a:r>
          </a:p>
          <a:p>
            <a:r>
              <a:rPr lang="en-US" sz="3600" dirty="0" smtClean="0"/>
              <a:t>The </a:t>
            </a:r>
            <a:r>
              <a:rPr lang="en-US" sz="3600" dirty="0"/>
              <a:t>goal of this experiment is to determine from which area of the wetland the most fertile soil originates by using sediment samples as the growing medium for </a:t>
            </a:r>
            <a:r>
              <a:rPr lang="en-US" sz="3600" i="1" dirty="0"/>
              <a:t>Brassica </a:t>
            </a:r>
            <a:r>
              <a:rPr lang="en-US" sz="3600" i="1" dirty="0" err="1"/>
              <a:t>rapa</a:t>
            </a:r>
            <a:r>
              <a:rPr lang="en-US" sz="3600" i="1" dirty="0"/>
              <a:t>. </a:t>
            </a:r>
            <a:r>
              <a:rPr lang="en-US" sz="3600" dirty="0"/>
              <a:t>Through comparative measurements of plant height, wet mass, and </a:t>
            </a:r>
            <a:r>
              <a:rPr lang="en-US" sz="3600" dirty="0" smtClean="0"/>
              <a:t>chemical</a:t>
            </a:r>
            <a:r>
              <a:rPr lang="en-US" sz="3600" dirty="0" smtClean="0"/>
              <a:t> </a:t>
            </a:r>
            <a:r>
              <a:rPr lang="en-US" sz="3600" dirty="0"/>
              <a:t>composition, it will be determined which soil sample was most supportive of plant growth. Results of the test proved that soil variation in the wetland was not as prevalent as what was assumed. Soil </a:t>
            </a:r>
            <a:r>
              <a:rPr lang="en-US" sz="3600" dirty="0" smtClean="0"/>
              <a:t>closer to the inflow area</a:t>
            </a:r>
            <a:r>
              <a:rPr lang="en-US" sz="3600" dirty="0" smtClean="0"/>
              <a:t> </a:t>
            </a:r>
            <a:r>
              <a:rPr lang="en-US" sz="3600" dirty="0"/>
              <a:t>supported about the same amount of plant growth and </a:t>
            </a:r>
            <a:r>
              <a:rPr lang="en-US" sz="3600" dirty="0" smtClean="0"/>
              <a:t>samples from the outflow area</a:t>
            </a:r>
            <a:r>
              <a:rPr lang="en-US" sz="3600" dirty="0" smtClean="0"/>
              <a:t> </a:t>
            </a:r>
            <a:r>
              <a:rPr lang="en-US" sz="3600" dirty="0"/>
              <a:t>were the mediums for significantly less plant growth. It was determined that terrestrial soil (the soil in the control sample) provided a better environment for the growth of </a:t>
            </a:r>
            <a:r>
              <a:rPr lang="en-US" sz="3600" i="1" dirty="0"/>
              <a:t>Brassica </a:t>
            </a:r>
            <a:r>
              <a:rPr lang="en-US" sz="3600" i="1" dirty="0" err="1"/>
              <a:t>rapa</a:t>
            </a:r>
            <a:r>
              <a:rPr lang="en-US" sz="3600" dirty="0"/>
              <a:t> than did the aquatic soil. </a:t>
            </a:r>
          </a:p>
        </p:txBody>
      </p:sp>
      <p:sp>
        <p:nvSpPr>
          <p:cNvPr id="44" name="Rectangle 43"/>
          <p:cNvSpPr/>
          <p:nvPr/>
        </p:nvSpPr>
        <p:spPr>
          <a:xfrm>
            <a:off x="736959" y="20034381"/>
            <a:ext cx="12856257" cy="7109640"/>
          </a:xfrm>
          <a:prstGeom prst="rect">
            <a:avLst/>
          </a:prstGeom>
          <a:solidFill>
            <a:schemeClr val="accent3">
              <a:lumMod val="60000"/>
              <a:lumOff val="40000"/>
            </a:schemeClr>
          </a:solidFill>
        </p:spPr>
        <p:txBody>
          <a:bodyPr wrap="square">
            <a:spAutoFit/>
          </a:bodyPr>
          <a:lstStyle/>
          <a:p>
            <a:pPr algn="ctr"/>
            <a:r>
              <a:rPr lang="en-US" sz="6000" b="1" dirty="0" smtClean="0"/>
              <a:t>Introduction</a:t>
            </a:r>
          </a:p>
          <a:p>
            <a:r>
              <a:rPr lang="en-US" sz="3600" dirty="0" smtClean="0"/>
              <a:t>Wetlands </a:t>
            </a:r>
            <a:r>
              <a:rPr lang="en-US" sz="3600" dirty="0"/>
              <a:t>are known to be one of the most productive biomes on Earth (Reece 2014). The characteristic clay-like soil may act as a medium upon which the diverse life found there thrives. It is very dense, increasing water retention and creating a lack of oxygen which, along with the trace and essential elements and organic matter found within, are vital to the overall greening and development of native plants (</a:t>
            </a:r>
            <a:r>
              <a:rPr lang="en-US" sz="3600" dirty="0" err="1"/>
              <a:t>Sleezer</a:t>
            </a:r>
            <a:r>
              <a:rPr lang="en-US" sz="3600" dirty="0"/>
              <a:t> 2014). For this reason, wetland sediment may act as a natural fertilizer, composing an integral part of soil that increases resistance to disease and enhances the yield of crops. It </a:t>
            </a:r>
            <a:r>
              <a:rPr lang="en-US" sz="3600" dirty="0" smtClean="0"/>
              <a:t>is</a:t>
            </a:r>
            <a:r>
              <a:rPr lang="en-US" sz="3600" dirty="0" smtClean="0"/>
              <a:t> </a:t>
            </a:r>
            <a:r>
              <a:rPr lang="en-US" sz="3600" dirty="0"/>
              <a:t>hypothesized that the soil from the middle of the wetland will be most nutritious.</a:t>
            </a:r>
          </a:p>
        </p:txBody>
      </p:sp>
      <p:sp>
        <p:nvSpPr>
          <p:cNvPr id="45" name="Rectangle 44"/>
          <p:cNvSpPr/>
          <p:nvPr/>
        </p:nvSpPr>
        <p:spPr>
          <a:xfrm>
            <a:off x="30259983" y="4708453"/>
            <a:ext cx="12826015" cy="10956844"/>
          </a:xfrm>
          <a:prstGeom prst="rect">
            <a:avLst/>
          </a:prstGeom>
          <a:solidFill>
            <a:schemeClr val="accent3">
              <a:lumMod val="60000"/>
              <a:lumOff val="40000"/>
            </a:schemeClr>
          </a:solidFill>
        </p:spPr>
        <p:txBody>
          <a:bodyPr wrap="square">
            <a:spAutoFit/>
          </a:bodyPr>
          <a:lstStyle/>
          <a:p>
            <a:pPr algn="ctr"/>
            <a:r>
              <a:rPr lang="en-US" sz="6000" b="1" dirty="0" smtClean="0"/>
              <a:t>Materials and Methods</a:t>
            </a:r>
          </a:p>
          <a:p>
            <a:r>
              <a:rPr lang="en-US" sz="3800" dirty="0" smtClean="0"/>
              <a:t>The </a:t>
            </a:r>
            <a:r>
              <a:rPr lang="en-US" sz="3800" dirty="0"/>
              <a:t>Lake Waco wetland is comprised of four main cells, depressions of earth in which water is collected and treated. Three samples of approximately </a:t>
            </a:r>
            <a:r>
              <a:rPr lang="en-US" sz="3800" dirty="0" smtClean="0"/>
              <a:t>4L </a:t>
            </a:r>
            <a:r>
              <a:rPr lang="en-US" sz="3800" dirty="0"/>
              <a:t>in volume were collected </a:t>
            </a:r>
            <a:r>
              <a:rPr lang="en-US" sz="3800" dirty="0" smtClean="0"/>
              <a:t>from </a:t>
            </a:r>
            <a:r>
              <a:rPr lang="en-US" sz="3800" dirty="0"/>
              <a:t>different collection zones in each cell. The underwater samples were collected at the water line. The control sample was collected outside of cell 1. The three samples from each cell were mixed into one large sample and large plant debris and rocks were </a:t>
            </a:r>
            <a:r>
              <a:rPr lang="en-US" sz="3800" dirty="0" smtClean="0"/>
              <a:t>removed (Fig.4, 5).  </a:t>
            </a:r>
            <a:r>
              <a:rPr lang="en-US" sz="3800" dirty="0"/>
              <a:t>Each sample was tested for its nitrogen and phosphorous composition using the LaMotte Soil Testing </a:t>
            </a:r>
            <a:r>
              <a:rPr lang="en-US" sz="3800" dirty="0" smtClean="0"/>
              <a:t>kit (Fig. 8). </a:t>
            </a:r>
            <a:r>
              <a:rPr lang="en-US" sz="3800" dirty="0"/>
              <a:t>The soil was allowed to dry. Five containers were filled with sediment from each of the cells and divided into 20 sections (Fig</a:t>
            </a:r>
            <a:r>
              <a:rPr lang="en-US" sz="3800" dirty="0" smtClean="0"/>
              <a:t>. 6)</a:t>
            </a:r>
            <a:r>
              <a:rPr lang="en-US" sz="3800" dirty="0"/>
              <a:t>. The soil was moistened with 500mL of water/container. The B</a:t>
            </a:r>
            <a:r>
              <a:rPr lang="en-US" sz="3800" i="1" dirty="0"/>
              <a:t>rassica </a:t>
            </a:r>
            <a:r>
              <a:rPr lang="en-US" sz="3800" i="1" dirty="0" err="1"/>
              <a:t>rapa</a:t>
            </a:r>
            <a:r>
              <a:rPr lang="en-US" sz="3800" dirty="0"/>
              <a:t> seeds were planted, two seeds/each of the twenty cells. The plants were watered every day. After the plants sprouted, watering was reduced to 60mL</a:t>
            </a:r>
            <a:r>
              <a:rPr lang="en-US" sz="3800" dirty="0" smtClean="0"/>
              <a:t>/container, and the heights of the plants were recorded every day for 10 days (Fig. 7).</a:t>
            </a:r>
            <a:endParaRPr lang="en-US" sz="3800" dirty="0"/>
          </a:p>
        </p:txBody>
      </p:sp>
      <p:sp>
        <p:nvSpPr>
          <p:cNvPr id="46" name="Rectangle 45"/>
          <p:cNvSpPr/>
          <p:nvPr/>
        </p:nvSpPr>
        <p:spPr>
          <a:xfrm>
            <a:off x="30259983" y="20891738"/>
            <a:ext cx="12826015" cy="9879628"/>
          </a:xfrm>
          <a:prstGeom prst="rect">
            <a:avLst/>
          </a:prstGeom>
          <a:solidFill>
            <a:schemeClr val="accent3">
              <a:lumMod val="60000"/>
              <a:lumOff val="40000"/>
            </a:schemeClr>
          </a:solidFill>
        </p:spPr>
        <p:txBody>
          <a:bodyPr wrap="square">
            <a:spAutoFit/>
          </a:bodyPr>
          <a:lstStyle/>
          <a:p>
            <a:pPr algn="ctr"/>
            <a:r>
              <a:rPr lang="en-US" sz="6000" b="1" dirty="0" smtClean="0"/>
              <a:t>Discussion and Conclusion</a:t>
            </a:r>
          </a:p>
          <a:p>
            <a:r>
              <a:rPr lang="en-US" sz="3600" dirty="0" smtClean="0"/>
              <a:t>The </a:t>
            </a:r>
            <a:r>
              <a:rPr lang="en-US" sz="3600" dirty="0"/>
              <a:t>data did not provide sufficient evidence to prove that the soil from a certain cell in the wetlands fostered the greatest amount of plant growth, so the hypothesis was rejected. All cells and the control </a:t>
            </a:r>
            <a:r>
              <a:rPr lang="en-US" sz="3600" dirty="0" smtClean="0"/>
              <a:t>had </a:t>
            </a:r>
            <a:r>
              <a:rPr lang="en-US" sz="3600" dirty="0"/>
              <a:t>equal concentrations of phosphorous and nitrate-</a:t>
            </a:r>
            <a:r>
              <a:rPr lang="en-US" sz="3600" dirty="0" smtClean="0"/>
              <a:t>nitrogen. </a:t>
            </a:r>
            <a:r>
              <a:rPr lang="en-US" sz="3600" dirty="0"/>
              <a:t>The control was significantly more prosperous </a:t>
            </a:r>
            <a:r>
              <a:rPr lang="en-US" sz="3600" dirty="0" smtClean="0"/>
              <a:t>than the cells</a:t>
            </a:r>
            <a:r>
              <a:rPr lang="en-US" sz="3600" dirty="0"/>
              <a:t>. All of the seeds sprouted and grew to above five centimeters. Data from cells one and two showed comparable results: their average heights, number of plants, and wet mass were almost equal (Fig. 1, 2, 3</a:t>
            </a:r>
            <a:r>
              <a:rPr lang="en-US" sz="3600" dirty="0" smtClean="0"/>
              <a:t>), proving them to be the most prosperous of the cell samples. </a:t>
            </a:r>
            <a:r>
              <a:rPr lang="en-US" sz="3600" dirty="0"/>
              <a:t>It is possible that the density of the soil harvested from the wetland cells inhibited the sprouting of the plants while enabling ample water retention that could have created an anaerobic environment. This </a:t>
            </a:r>
            <a:r>
              <a:rPr lang="en-US" sz="3600" dirty="0" smtClean="0"/>
              <a:t>environment </a:t>
            </a:r>
            <a:r>
              <a:rPr lang="en-US" sz="3600" dirty="0"/>
              <a:t>is known to expedite the formation of organic </a:t>
            </a:r>
            <a:r>
              <a:rPr lang="en-US" sz="3600" dirty="0" smtClean="0"/>
              <a:t>acids and, </a:t>
            </a:r>
            <a:r>
              <a:rPr lang="en-US" sz="3600" dirty="0"/>
              <a:t>while beneficial to aquatic plants, </a:t>
            </a:r>
            <a:r>
              <a:rPr lang="en-US" sz="3600" dirty="0" smtClean="0"/>
              <a:t>damages  </a:t>
            </a:r>
            <a:r>
              <a:rPr lang="en-US" sz="3600" dirty="0"/>
              <a:t>the root systems of the terrestrial </a:t>
            </a:r>
            <a:r>
              <a:rPr lang="en-US" sz="3600" i="1" dirty="0"/>
              <a:t>Brassica </a:t>
            </a:r>
            <a:r>
              <a:rPr lang="en-US" sz="3600" i="1" dirty="0" err="1" smtClean="0"/>
              <a:t>rapa</a:t>
            </a:r>
            <a:r>
              <a:rPr lang="en-US" sz="3600" dirty="0" smtClean="0"/>
              <a:t> </a:t>
            </a:r>
            <a:r>
              <a:rPr lang="en-US" sz="3600" dirty="0"/>
              <a:t>thus </a:t>
            </a:r>
            <a:r>
              <a:rPr lang="en-US" sz="3600" dirty="0" smtClean="0"/>
              <a:t>repressing </a:t>
            </a:r>
            <a:r>
              <a:rPr lang="en-US" sz="3600" dirty="0"/>
              <a:t>their growth (Schmidt 2010).</a:t>
            </a:r>
          </a:p>
        </p:txBody>
      </p:sp>
    </p:spTree>
    <p:extLst>
      <p:ext uri="{BB962C8B-B14F-4D97-AF65-F5344CB8AC3E}">
        <p14:creationId xmlns:p14="http://schemas.microsoft.com/office/powerpoint/2010/main" val="34155319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Austin.thmx</Template>
  <TotalTime>683</TotalTime>
  <Words>807</Words>
  <Application>Microsoft Office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Taylor Horn</dc:creator>
  <cp:lastModifiedBy>Kailey Ellis</cp:lastModifiedBy>
  <cp:revision>73</cp:revision>
  <dcterms:created xsi:type="dcterms:W3CDTF">2015-04-19T20:36:57Z</dcterms:created>
  <dcterms:modified xsi:type="dcterms:W3CDTF">2015-04-27T01:02:51Z</dcterms:modified>
</cp:coreProperties>
</file>